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723" r:id="rId78"/>
    <p:sldId id="724" r:id="rId79"/>
    <p:sldId id="725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723"/>
            <p14:sldId id="724"/>
            <p14:sldId id="725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71" d="100"/>
          <a:sy n="71" d="100"/>
        </p:scale>
        <p:origin x="440" y="5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18.4.2023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x-none" smtClean="0"/>
              <a:t>77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773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=""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=""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=""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=""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=""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=""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=""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=""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=""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=""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=""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=""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=""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=""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=""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=""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=""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=""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=""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=""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=""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=""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=""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=""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=""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=""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=""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=""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=""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=""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=""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=""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=""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=""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=""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=""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=""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=""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=""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=""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=""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=""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=""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=""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=""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=""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=""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=""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=""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=""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=""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=""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=""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=""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x-none" smtClean="0"/>
              <a:t>4/18/2023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861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=""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=""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=""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=""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=""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=""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=""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=""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=""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=""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=""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=""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=""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=""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=""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=""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=""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=""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=""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=""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=""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=""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=""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=""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=""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=""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=""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=""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=""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=""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=""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=""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=""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=""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=""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=""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  <p:sldLayoutId id="2147483705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27.sv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bg.coca-colahellenic.com/bg/working-with-us" TargetMode="External"/><Relationship Id="rId13" Type="http://schemas.openxmlformats.org/officeDocument/2006/relationships/image" Target="../media/image116.png"/><Relationship Id="rId18" Type="http://schemas.openxmlformats.org/officeDocument/2006/relationships/hyperlink" Target="https://dxc.com/us/en" TargetMode="Externa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hyperlink" Target="https://smartit.bg/" TargetMode="Externa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draftkings.com/" TargetMode="External"/><Relationship Id="rId20" Type="http://schemas.openxmlformats.org/officeDocument/2006/relationships/hyperlink" Target="https://ambitioned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oftwaregroup.com/" TargetMode="External"/><Relationship Id="rId11" Type="http://schemas.openxmlformats.org/officeDocument/2006/relationships/image" Target="../media/image115.png"/><Relationship Id="rId24" Type="http://schemas.openxmlformats.org/officeDocument/2006/relationships/hyperlink" Target="https://www.pokerstars.bg/" TargetMode="Externa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10" Type="http://schemas.openxmlformats.org/officeDocument/2006/relationships/hyperlink" Target="https://createx.bg/" TargetMode="External"/><Relationship Id="rId19" Type="http://schemas.openxmlformats.org/officeDocument/2006/relationships/image" Target="../media/image119.png"/><Relationship Id="rId4" Type="http://schemas.openxmlformats.org/officeDocument/2006/relationships/hyperlink" Target="https://www.postbank.bg/bg-BG" TargetMode="External"/><Relationship Id="rId9" Type="http://schemas.openxmlformats.org/officeDocument/2006/relationships/image" Target="../media/image114.png"/><Relationship Id="rId14" Type="http://schemas.openxmlformats.org/officeDocument/2006/relationships/hyperlink" Target="https://indeavr.com/" TargetMode="External"/><Relationship Id="rId22" Type="http://schemas.openxmlformats.org/officeDocument/2006/relationships/hyperlink" Target="https://www.bosch-digital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=""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=""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Front-End Development Concepts</a:t>
            </a:r>
          </a:p>
          <a:p>
            <a:pPr lvl="1"/>
            <a:r>
              <a:rPr lang="en-US" dirty="0"/>
              <a:t>Web Front-End and DOM</a:t>
            </a:r>
          </a:p>
          <a:p>
            <a:pPr lvl="1"/>
            <a:r>
              <a:rPr lang="en-US" dirty="0"/>
              <a:t>AJAX and RESTful APIs</a:t>
            </a:r>
          </a:p>
          <a:p>
            <a:pPr lvl="1"/>
            <a:r>
              <a:rPr lang="en-US" dirty="0" err="1"/>
              <a:t>Templating</a:t>
            </a:r>
            <a:r>
              <a:rPr lang="en-US" dirty="0"/>
              <a:t> Engines</a:t>
            </a:r>
          </a:p>
          <a:p>
            <a:pPr lvl="1"/>
            <a:r>
              <a:rPr lang="en-US" dirty="0"/>
              <a:t>Routing and Routing Libraries</a:t>
            </a:r>
          </a:p>
          <a:p>
            <a:pPr lvl="1"/>
            <a:r>
              <a:rPr lang="en-US" dirty="0"/>
              <a:t>Libraries vs. Frameworks</a:t>
            </a:r>
          </a:p>
          <a:p>
            <a:pPr lvl="1"/>
            <a:r>
              <a:rPr lang="en-US" dirty="0"/>
              <a:t>UI Frameworks</a:t>
            </a:r>
          </a:p>
          <a:p>
            <a:pPr lvl="1"/>
            <a:r>
              <a:rPr lang="en-US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=""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=""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=""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=""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=""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logic,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data processing, data storage,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=""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=""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(Java),</a:t>
            </a:r>
            <a:r>
              <a:rPr lang="bg-BG" dirty="0"/>
              <a:t> </a:t>
            </a:r>
            <a:r>
              <a:rPr lang="en-US" dirty="0"/>
              <a:t>Express (JS), Django (Python), </a:t>
            </a:r>
            <a:r>
              <a:rPr lang="en-US" dirty="0" err="1"/>
              <a:t>Laravel</a:t>
            </a:r>
            <a:r>
              <a:rPr lang="en-US" dirty="0"/>
              <a:t> (PHP), Ruby 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=""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=""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=""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=""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=""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=""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=""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=""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=""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=""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=""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=""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=""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=""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=""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=""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=""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=""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=""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=""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=""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=""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=""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=""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=""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=""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25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="" xmlns:a16="http://schemas.microsoft.com/office/drawing/2014/main" id="{FF7EC0E5-DF36-B9CF-0FB5-2ED2D067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1550530"/>
            <a:ext cx="2482705" cy="144365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hlinkClick r:id="rId4"/>
            <a:extLst>
              <a:ext uri="{FF2B5EF4-FFF2-40B4-BE49-F238E27FC236}">
                <a16:creationId xmlns="" xmlns:a16="http://schemas.microsoft.com/office/drawing/2014/main" id="{8BA838AE-2DC3-BC62-7AFB-76096E13E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8110163" y="4011404"/>
            <a:ext cx="2766740" cy="135775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6"/>
            <a:extLst>
              <a:ext uri="{FF2B5EF4-FFF2-40B4-BE49-F238E27FC236}">
                <a16:creationId xmlns="" xmlns:a16="http://schemas.microsoft.com/office/drawing/2014/main" id="{16960CC9-367F-CADB-C1AA-B89C65A45F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9383" r="2747" b="11007"/>
          <a:stretch/>
        </p:blipFill>
        <p:spPr>
          <a:xfrm>
            <a:off x="368010" y="4410064"/>
            <a:ext cx="3493559" cy="1286569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8"/>
            <a:extLst>
              <a:ext uri="{FF2B5EF4-FFF2-40B4-BE49-F238E27FC236}">
                <a16:creationId xmlns="" xmlns:a16="http://schemas.microsoft.com/office/drawing/2014/main" id="{0774A9FE-4B3C-4A97-54E5-00A3732EDA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7" b="26133"/>
          <a:stretch/>
        </p:blipFill>
        <p:spPr>
          <a:xfrm>
            <a:off x="3774354" y="1550530"/>
            <a:ext cx="3335471" cy="10628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hlinkClick r:id="rId10"/>
            <a:extLst>
              <a:ext uri="{FF2B5EF4-FFF2-40B4-BE49-F238E27FC236}">
                <a16:creationId xmlns="" xmlns:a16="http://schemas.microsoft.com/office/drawing/2014/main" id="{88168183-8C35-6841-B2A3-830E037910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68" y="4298554"/>
            <a:ext cx="2398594" cy="11104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hlinkClick r:id="rId12"/>
            <a:extLst>
              <a:ext uri="{FF2B5EF4-FFF2-40B4-BE49-F238E27FC236}">
                <a16:creationId xmlns="" xmlns:a16="http://schemas.microsoft.com/office/drawing/2014/main" id="{1BAD686C-C073-1A3C-6081-4F6759E61A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443" y="5668306"/>
            <a:ext cx="2520171" cy="869659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hlinkClick r:id="rId14"/>
            <a:extLst>
              <a:ext uri="{FF2B5EF4-FFF2-40B4-BE49-F238E27FC236}">
                <a16:creationId xmlns="" xmlns:a16="http://schemas.microsoft.com/office/drawing/2014/main" id="{5BEB067B-5B52-7A4E-B5D6-450D6C8A12A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3353890"/>
            <a:ext cx="3261123" cy="73541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hlinkClick r:id="rId16"/>
            <a:extLst>
              <a:ext uri="{FF2B5EF4-FFF2-40B4-BE49-F238E27FC236}">
                <a16:creationId xmlns="" xmlns:a16="http://schemas.microsoft.com/office/drawing/2014/main" id="{7E2A1831-0E4D-3299-2ED4-7120F71A53F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/>
          <a:stretch/>
        </p:blipFill>
        <p:spPr>
          <a:xfrm>
            <a:off x="9286934" y="2706655"/>
            <a:ext cx="2225930" cy="144468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hlinkClick r:id="rId18"/>
            <a:extLst>
              <a:ext uri="{FF2B5EF4-FFF2-40B4-BE49-F238E27FC236}">
                <a16:creationId xmlns="" xmlns:a16="http://schemas.microsoft.com/office/drawing/2014/main" id="{C85890B3-93B4-0D38-CA78-F53F483718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4" y="5369158"/>
            <a:ext cx="2076995" cy="1384662"/>
          </a:xfrm>
          <a:prstGeom prst="rect">
            <a:avLst/>
          </a:prstGeom>
        </p:spPr>
      </p:pic>
      <p:pic>
        <p:nvPicPr>
          <p:cNvPr id="15" name="Picture 3">
            <a:hlinkClick r:id="rId20"/>
            <a:extLst>
              <a:ext uri="{FF2B5EF4-FFF2-40B4-BE49-F238E27FC236}">
                <a16:creationId xmlns="" xmlns:a16="http://schemas.microsoft.com/office/drawing/2014/main" id="{3D471891-B830-B7D9-C6E6-FD41B9D498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33264" y="2919279"/>
            <a:ext cx="4063532" cy="1121217"/>
          </a:xfrm>
          <a:prstGeom prst="rect">
            <a:avLst/>
          </a:prstGeom>
        </p:spPr>
      </p:pic>
      <p:pic>
        <p:nvPicPr>
          <p:cNvPr id="16" name="Picture 4" descr="Logo&#10;&#10;Description automatically generated">
            <a:hlinkClick r:id="rId22"/>
            <a:extLst>
              <a:ext uri="{FF2B5EF4-FFF2-40B4-BE49-F238E27FC236}">
                <a16:creationId xmlns="" xmlns:a16="http://schemas.microsoft.com/office/drawing/2014/main" id="{F1463AB2-2C99-D1A6-E0AC-244A3769F85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749" t="17287" r="4017" b="16245"/>
          <a:stretch/>
        </p:blipFill>
        <p:spPr>
          <a:xfrm>
            <a:off x="1476753" y="5571721"/>
            <a:ext cx="3571450" cy="106282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hlinkClick r:id="rId24"/>
            <a:extLst>
              <a:ext uri="{FF2B5EF4-FFF2-40B4-BE49-F238E27FC236}">
                <a16:creationId xmlns="" xmlns:a16="http://schemas.microsoft.com/office/drawing/2014/main" id="{AC43D8FA-DF07-EB18-0AF6-3751341A03D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22223" r="8846" b="19944"/>
          <a:stretch/>
        </p:blipFill>
        <p:spPr>
          <a:xfrm>
            <a:off x="7764269" y="1379308"/>
            <a:ext cx="3873909" cy="1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=""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32" y="1875192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626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=""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=""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=""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49261</TotalTime>
  <Words>20197</Words>
  <Application>Microsoft Office PowerPoint</Application>
  <PresentationFormat>Widescreen</PresentationFormat>
  <Paragraphs>2339</Paragraphs>
  <Slides>81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PowerPoint Presentation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Microsoft account</cp:lastModifiedBy>
  <cp:revision>1578</cp:revision>
  <dcterms:created xsi:type="dcterms:W3CDTF">2018-05-23T13:08:44Z</dcterms:created>
  <dcterms:modified xsi:type="dcterms:W3CDTF">2023-04-18T17:40:08Z</dcterms:modified>
  <cp:category>programming;education;software development</cp:category>
</cp:coreProperties>
</file>